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9" r:id="rId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x Meuten" initials="MM" lastIdx="1" clrIdx="0">
    <p:extLst>
      <p:ext uri="{19B8F6BF-5375-455C-9EA6-DF929625EA0E}">
        <p15:presenceInfo xmlns:p15="http://schemas.microsoft.com/office/powerpoint/2012/main" userId="1b66fd4c7ecdcb9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7E95"/>
    <a:srgbClr val="2BAC6C"/>
    <a:srgbClr val="2B6CAC"/>
    <a:srgbClr val="C54A49"/>
    <a:srgbClr val="FAF4F6"/>
    <a:srgbClr val="FFC637"/>
    <a:srgbClr val="AA3651"/>
    <a:srgbClr val="086644"/>
    <a:srgbClr val="0DAB76"/>
    <a:srgbClr val="4B8E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A15F38-999D-4419-B036-07D5EDCEE7B4}" v="2" dt="2018-09-12T14:27:34.8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microsoft.com/office/2015/10/relationships/revisionInfo" Target="revisionInfo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9F7212-2126-434A-8F14-F21DE9709C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F7137FF-C6EB-43C1-A15B-68AE40FF3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C103190-19FD-430D-91C0-791B2A5C6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B15F9-1F71-4A1B-8F45-AFDC7418A1CD}" type="datetimeFigureOut">
              <a:rPr lang="de-DE" smtClean="0"/>
              <a:t>12.09.2018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836D3F-B8AA-436F-9105-238A13115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AC2C9EA-68A8-41F0-B0ED-2B6D647A6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94264-9759-44E6-B717-506C197686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9477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022491-3034-479D-9CD9-ACEE5702C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87C95E-9BC6-44B9-BDD5-EF7A9D3B2D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509EBCB-0C4A-4693-A585-8A066D249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B15F9-1F71-4A1B-8F45-AFDC7418A1CD}" type="datetimeFigureOut">
              <a:rPr lang="de-DE" smtClean="0"/>
              <a:t>12.09.2018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6F6527-6CAE-47F5-86B1-3AC96F2E3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8F922F-DB22-4EFD-8CC0-384D2C97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94264-9759-44E6-B717-506C197686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9317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58D8B63-8543-43EB-98F7-A7D9C6D3D6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F087E2A-E023-4583-BD1A-FB5A58DB5E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9C38FA-60F7-4F3E-ACC4-81D4E0820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B15F9-1F71-4A1B-8F45-AFDC7418A1CD}" type="datetimeFigureOut">
              <a:rPr lang="de-DE" smtClean="0"/>
              <a:t>12.09.2018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1C7941-ED92-4B09-B2E1-159760F03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A93B48-E966-4F03-9417-E93C00237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94264-9759-44E6-B717-506C197686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4677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56F65-C57A-4F8F-87ED-2755D31F0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FF0899-F5E2-4E32-AD3D-A0E8691D9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7BF6E0-6DE2-4DF6-9381-6CB5ED298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B15F9-1F71-4A1B-8F45-AFDC7418A1CD}" type="datetimeFigureOut">
              <a:rPr lang="de-DE" smtClean="0"/>
              <a:t>12.09.2018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5C7A4B-4E70-4531-8EB7-5F653F784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210531-663E-417E-BFF4-BF68E7E6C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94264-9759-44E6-B717-506C197686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5835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73DD79-BD2E-439C-A7B4-EF379D60E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8CE3FE-4EB9-46BC-85FA-A6DD406E21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BD94CD3-7576-4D54-A669-8004B551E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B15F9-1F71-4A1B-8F45-AFDC7418A1CD}" type="datetimeFigureOut">
              <a:rPr lang="de-DE" smtClean="0"/>
              <a:t>12.09.2018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FE3A21-AE65-4A43-8F15-3B10D0C0F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856C46-7AE0-4191-9E74-38790503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94264-9759-44E6-B717-506C197686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7192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801CFA-A53E-442F-B699-F93667526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B1BB28-6A70-4708-8C1A-5A07788A4C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80142CF-EAB9-4FD1-88B2-220DFAD424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A08B650-9F51-45FC-8951-7AF512551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B15F9-1F71-4A1B-8F45-AFDC7418A1CD}" type="datetimeFigureOut">
              <a:rPr lang="de-DE" smtClean="0"/>
              <a:t>12.09.2018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8A892C8-550D-4D56-9979-5DE8A7995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18B07E-8F8D-4D61-8B63-C421DD57A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94264-9759-44E6-B717-506C197686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0567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D29759-BDF3-42B6-B550-A900FC749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FAA39A1-F4C2-4B32-8736-738BC002B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B10ED4C-7D62-4C3B-B90B-CCBE92951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7951FFB-5A1C-4787-A13B-DA614FFFB9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1D93A4E-4D3B-4CEC-ABFC-37462C994B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0EF105E-64D7-4DBE-BA25-38970775C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B15F9-1F71-4A1B-8F45-AFDC7418A1CD}" type="datetimeFigureOut">
              <a:rPr lang="de-DE" smtClean="0"/>
              <a:t>12.09.2018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E6A2B59-5099-4B10-9FD1-80989A3D9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3A04E73-B66D-4836-B5E6-552FF6EDF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94264-9759-44E6-B717-506C197686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2583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703E4A-260D-40BE-8C41-33D366E9C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C901625-FD6F-41C6-BF5B-E74746928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B15F9-1F71-4A1B-8F45-AFDC7418A1CD}" type="datetimeFigureOut">
              <a:rPr lang="de-DE" smtClean="0"/>
              <a:t>12.09.2018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89F6656-0F53-489C-B4C2-61964B121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095F5B4-C459-48B4-9E0E-56BDBF2E6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94264-9759-44E6-B717-506C197686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7889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EE9EE23-1177-44AC-9D87-B5330767C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B15F9-1F71-4A1B-8F45-AFDC7418A1CD}" type="datetimeFigureOut">
              <a:rPr lang="de-DE" smtClean="0"/>
              <a:t>12.09.2018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1B3F637-D02E-4DFC-BC47-1A7C646BE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29D6FA-DB06-4F17-8D7B-5636907B3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94264-9759-44E6-B717-506C197686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8214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2B829B-14BB-4683-B18A-CA4093B88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ACE13D-21E5-43B0-B94C-F03B0B5E5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AE14E59-6E0D-4543-A785-5CA4FAC59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FF540F2-CBA2-4643-BB59-E1063BE6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B15F9-1F71-4A1B-8F45-AFDC7418A1CD}" type="datetimeFigureOut">
              <a:rPr lang="de-DE" smtClean="0"/>
              <a:t>12.09.2018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FFDD287-8577-48EE-80E5-267F64EC1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22256A9-440A-453D-9731-E6585151B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94264-9759-44E6-B717-506C197686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0312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DDEC69-4EE5-4F8E-A2E0-BBC315B24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F3DB35D-42C6-4422-84A5-E5329D42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EDA4864-2823-4625-BFCD-C99D4E196D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CB408A9-06BC-457D-9A7B-E27F353CF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B15F9-1F71-4A1B-8F45-AFDC7418A1CD}" type="datetimeFigureOut">
              <a:rPr lang="de-DE" smtClean="0"/>
              <a:t>12.09.2018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645B3C8-72E4-43F7-B0DD-EAE03F17E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C979119-8E4A-4739-A276-6BD01D11A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94264-9759-44E6-B717-506C197686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8690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9C82232-2DE9-4D0E-9EDF-7BD990A26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058F17-8C37-4900-B421-FAFD2E1C5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FF7AE4C-C244-4845-9C0C-0F79CEB5BE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B15F9-1F71-4A1B-8F45-AFDC7418A1CD}" type="datetimeFigureOut">
              <a:rPr lang="de-DE" smtClean="0"/>
              <a:t>12.09.2018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42788D-7AD2-445A-9EE2-EF8AE9913C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83C634-AE5A-4963-BBC2-463B12E117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194264-9759-44E6-B717-506C197686A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5448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oleObject" Target="../embeddings/oleObject1.bin"/><Relationship Id="rId18" Type="http://schemas.openxmlformats.org/officeDocument/2006/relationships/image" Target="../media/image12.svg"/><Relationship Id="rId3" Type="http://schemas.openxmlformats.org/officeDocument/2006/relationships/video" Target="../media/media1.mp4"/><Relationship Id="rId21" Type="http://schemas.openxmlformats.org/officeDocument/2006/relationships/image" Target="../media/image15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1.png"/><Relationship Id="rId2" Type="http://schemas.microsoft.com/office/2007/relationships/media" Target="../media/media1.mp4"/><Relationship Id="rId16" Type="http://schemas.openxmlformats.org/officeDocument/2006/relationships/image" Target="../media/image2.wmf"/><Relationship Id="rId20" Type="http://schemas.openxmlformats.org/officeDocument/2006/relationships/image" Target="../media/image14.svg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18.svg"/><Relationship Id="rId5" Type="http://schemas.openxmlformats.org/officeDocument/2006/relationships/image" Target="../media/image3.png"/><Relationship Id="rId15" Type="http://schemas.openxmlformats.org/officeDocument/2006/relationships/oleObject" Target="../embeddings/oleObject2.bin"/><Relationship Id="rId23" Type="http://schemas.openxmlformats.org/officeDocument/2006/relationships/image" Target="../media/image17.png"/><Relationship Id="rId10" Type="http://schemas.openxmlformats.org/officeDocument/2006/relationships/image" Target="../media/image8.png"/><Relationship Id="rId19" Type="http://schemas.openxmlformats.org/officeDocument/2006/relationships/image" Target="../media/image13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7.svg"/><Relationship Id="rId14" Type="http://schemas.openxmlformats.org/officeDocument/2006/relationships/image" Target="../media/image1.wmf"/><Relationship Id="rId22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pt_bg_2_4">
            <a:hlinkClick r:id="" action="ppaction://media"/>
            <a:extLst>
              <a:ext uri="{FF2B5EF4-FFF2-40B4-BE49-F238E27FC236}">
                <a16:creationId xmlns:a16="http://schemas.microsoft.com/office/drawing/2014/main" id="{17601BBD-970B-4366-B849-0E728E1B032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87309DD0-9CF9-4B80-BB7C-BAA2167F64B1}"/>
              </a:ext>
            </a:extLst>
          </p:cNvPr>
          <p:cNvSpPr/>
          <p:nvPr/>
        </p:nvSpPr>
        <p:spPr>
          <a:xfrm>
            <a:off x="560120" y="973362"/>
            <a:ext cx="811479" cy="536351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rgbClr val="E6AF00"/>
                </a:solidFill>
                <a:latin typeface="Product Sans" panose="020B0403030502040203" pitchFamily="34" charset="0"/>
              </a:rPr>
              <a:t>JS ES6</a:t>
            </a:r>
          </a:p>
          <a:p>
            <a:pPr algn="ctr"/>
            <a:r>
              <a:rPr lang="de-DE" sz="800" dirty="0">
                <a:solidFill>
                  <a:srgbClr val="E6AF00"/>
                </a:solidFill>
                <a:latin typeface="Source Code Pro" panose="020B0509030403020204" pitchFamily="49" charset="0"/>
              </a:rPr>
              <a:t>4486 </a:t>
            </a:r>
            <a:r>
              <a:rPr lang="de-DE" sz="800" dirty="0" err="1">
                <a:solidFill>
                  <a:srgbClr val="E6AF00"/>
                </a:solidFill>
                <a:latin typeface="Source Code Pro" panose="020B0509030403020204" pitchFamily="49" charset="0"/>
              </a:rPr>
              <a:t>lines</a:t>
            </a:r>
            <a:endParaRPr lang="de-DE" sz="1100" dirty="0">
              <a:solidFill>
                <a:srgbClr val="E6AF00"/>
              </a:solidFill>
              <a:latin typeface="Source Code Pro" panose="020B0509030403020204" pitchFamily="49" charset="0"/>
            </a:endParaRP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2CF1C19A-7684-4FE6-AA6C-7D2C3F820D64}"/>
              </a:ext>
            </a:extLst>
          </p:cNvPr>
          <p:cNvSpPr/>
          <p:nvPr/>
        </p:nvSpPr>
        <p:spPr>
          <a:xfrm>
            <a:off x="424468" y="2479677"/>
            <a:ext cx="811479" cy="536351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accent1"/>
                </a:solidFill>
                <a:latin typeface="Product Sans" panose="020B0403030502040203" pitchFamily="34" charset="0"/>
              </a:rPr>
              <a:t>CSS3</a:t>
            </a:r>
          </a:p>
          <a:p>
            <a:pPr algn="ctr"/>
            <a:r>
              <a:rPr lang="de-DE" sz="800" dirty="0">
                <a:solidFill>
                  <a:schemeClr val="accent1"/>
                </a:solidFill>
                <a:latin typeface="Source Code Pro" panose="020B0509030403020204" pitchFamily="49" charset="0"/>
              </a:rPr>
              <a:t>1399 </a:t>
            </a:r>
            <a:r>
              <a:rPr lang="de-DE" sz="800" dirty="0" err="1">
                <a:solidFill>
                  <a:schemeClr val="accent1"/>
                </a:solidFill>
                <a:latin typeface="Source Code Pro" panose="020B0509030403020204" pitchFamily="49" charset="0"/>
              </a:rPr>
              <a:t>lines</a:t>
            </a:r>
            <a:endParaRPr lang="de-DE" sz="800" dirty="0">
              <a:solidFill>
                <a:schemeClr val="accent1"/>
              </a:solidFill>
              <a:latin typeface="Source Code Pro" panose="020B0509030403020204" pitchFamily="49" charset="0"/>
            </a:endParaRP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2DE8C402-2765-4CE4-81E5-D224025D565C}"/>
              </a:ext>
            </a:extLst>
          </p:cNvPr>
          <p:cNvSpPr/>
          <p:nvPr/>
        </p:nvSpPr>
        <p:spPr>
          <a:xfrm>
            <a:off x="4487236" y="1057275"/>
            <a:ext cx="2597150" cy="318005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bg1"/>
                </a:solidFill>
                <a:latin typeface="Gaegu" pitchFamily="2" charset="0"/>
                <a:ea typeface="Gaegu" pitchFamily="2" charset="0"/>
              </a:rPr>
              <a:t>von </a:t>
            </a:r>
            <a:r>
              <a:rPr lang="de-DE" sz="1200" b="1" dirty="0">
                <a:solidFill>
                  <a:schemeClr val="bg1"/>
                </a:solidFill>
                <a:latin typeface="Gaegu" pitchFamily="2" charset="0"/>
                <a:ea typeface="Gaegu" pitchFamily="2" charset="0"/>
              </a:rPr>
              <a:t>Max Meuten </a:t>
            </a:r>
            <a:r>
              <a:rPr lang="de-DE" sz="1200" dirty="0">
                <a:solidFill>
                  <a:schemeClr val="bg1"/>
                </a:solidFill>
                <a:latin typeface="Gaegu" pitchFamily="2" charset="0"/>
                <a:ea typeface="Gaegu" pitchFamily="2" charset="0"/>
              </a:rPr>
              <a:t>und </a:t>
            </a:r>
            <a:r>
              <a:rPr lang="de-DE" sz="1200" b="1" dirty="0">
                <a:solidFill>
                  <a:schemeClr val="bg1"/>
                </a:solidFill>
                <a:latin typeface="Gaegu" pitchFamily="2" charset="0"/>
                <a:ea typeface="Gaegu" pitchFamily="2" charset="0"/>
              </a:rPr>
              <a:t>Niklas Wilke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C7210E9D-D622-4E20-9528-27E49C029A39}"/>
              </a:ext>
            </a:extLst>
          </p:cNvPr>
          <p:cNvSpPr/>
          <p:nvPr/>
        </p:nvSpPr>
        <p:spPr>
          <a:xfrm>
            <a:off x="2173974" y="1792350"/>
            <a:ext cx="884078" cy="541275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accent2"/>
                </a:solidFill>
                <a:latin typeface="Product Sans" panose="020B0403030502040203" pitchFamily="34" charset="0"/>
              </a:rPr>
              <a:t>HTML5</a:t>
            </a:r>
          </a:p>
          <a:p>
            <a:pPr algn="ctr"/>
            <a:r>
              <a:rPr lang="de-DE" sz="800" dirty="0">
                <a:solidFill>
                  <a:schemeClr val="accent2"/>
                </a:solidFill>
                <a:latin typeface="Source Code Pro" panose="020B0509030403020204" pitchFamily="49" charset="0"/>
              </a:rPr>
              <a:t>599 </a:t>
            </a:r>
            <a:r>
              <a:rPr lang="de-DE" sz="800" dirty="0" err="1">
                <a:solidFill>
                  <a:schemeClr val="accent2"/>
                </a:solidFill>
                <a:latin typeface="Source Code Pro" panose="020B0509030403020204" pitchFamily="49" charset="0"/>
              </a:rPr>
              <a:t>lines</a:t>
            </a:r>
            <a:endParaRPr lang="de-DE" sz="800" dirty="0">
              <a:solidFill>
                <a:schemeClr val="accent2"/>
              </a:solidFill>
              <a:latin typeface="Source Code Pro" panose="020B0509030403020204" pitchFamily="49" charset="0"/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3EEA3DCB-23E2-4133-BDC7-1F1C324CCA81}"/>
              </a:ext>
            </a:extLst>
          </p:cNvPr>
          <p:cNvSpPr/>
          <p:nvPr/>
        </p:nvSpPr>
        <p:spPr>
          <a:xfrm>
            <a:off x="631633" y="4127820"/>
            <a:ext cx="3643312" cy="2468568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24000" indent="-285750">
              <a:spcBef>
                <a:spcPts val="600"/>
              </a:spcBef>
              <a:buSzPct val="100000"/>
              <a:buBlip>
                <a:blip r:embed="rId6">
                  <a:extLst/>
                </a:blip>
              </a:buBlip>
            </a:pPr>
            <a:r>
              <a:rPr lang="de-DE" sz="1600" dirty="0">
                <a:solidFill>
                  <a:srgbClr val="2B6CAC"/>
                </a:solidFill>
                <a:latin typeface="Gaegu" pitchFamily="2" charset="0"/>
                <a:ea typeface="Gaegu" pitchFamily="2" charset="0"/>
              </a:rPr>
              <a:t>Spiele mit bis zu 6 Spielern</a:t>
            </a:r>
          </a:p>
          <a:p>
            <a:pPr marL="324000" indent="-285750">
              <a:spcBef>
                <a:spcPts val="600"/>
              </a:spcBef>
              <a:buSzPct val="100000"/>
              <a:buBlip>
                <a:blip r:embed="rId7">
                  <a:extLst/>
                </a:blip>
              </a:buBlip>
            </a:pPr>
            <a:r>
              <a:rPr lang="de-DE" sz="1600" dirty="0">
                <a:solidFill>
                  <a:srgbClr val="2BAC6C"/>
                </a:solidFill>
                <a:latin typeface="Gaegu" pitchFamily="2" charset="0"/>
                <a:ea typeface="Gaegu" pitchFamily="2" charset="0"/>
              </a:rPr>
              <a:t>Steuere deinen Panzer mit</a:t>
            </a:r>
            <a:br>
              <a:rPr lang="de-DE" sz="1600" dirty="0">
                <a:solidFill>
                  <a:srgbClr val="2BAC6C"/>
                </a:solidFill>
                <a:latin typeface="Gaegu" pitchFamily="2" charset="0"/>
                <a:ea typeface="Gaegu" pitchFamily="2" charset="0"/>
              </a:rPr>
            </a:br>
            <a:r>
              <a:rPr lang="de-DE" sz="1600" dirty="0">
                <a:solidFill>
                  <a:srgbClr val="2BAC6C"/>
                </a:solidFill>
                <a:latin typeface="Gaegu" pitchFamily="2" charset="0"/>
                <a:ea typeface="Gaegu" pitchFamily="2" charset="0"/>
              </a:rPr>
              <a:t>dem Smartphone</a:t>
            </a:r>
          </a:p>
          <a:p>
            <a:pPr marL="324000" indent="-285750">
              <a:spcBef>
                <a:spcPts val="600"/>
              </a:spcBef>
              <a:buSzPct val="100000"/>
              <a:buBlip>
                <a:blip r:embed="rId6">
                  <a:extLst/>
                </a:blip>
              </a:buBlip>
            </a:pPr>
            <a:r>
              <a:rPr lang="de-DE" sz="1600" dirty="0">
                <a:solidFill>
                  <a:srgbClr val="FFC331"/>
                </a:solidFill>
                <a:latin typeface="Gaegu" pitchFamily="2" charset="0"/>
                <a:ea typeface="Gaegu" pitchFamily="2" charset="0"/>
              </a:rPr>
              <a:t>Sammle </a:t>
            </a:r>
            <a:r>
              <a:rPr lang="de-DE" sz="1600" dirty="0" err="1">
                <a:solidFill>
                  <a:srgbClr val="FFC331"/>
                </a:solidFill>
                <a:latin typeface="Gaegu" pitchFamily="2" charset="0"/>
                <a:ea typeface="Gaegu" pitchFamily="2" charset="0"/>
              </a:rPr>
              <a:t>Powerups</a:t>
            </a:r>
            <a:r>
              <a:rPr lang="de-DE" sz="1600" dirty="0">
                <a:solidFill>
                  <a:srgbClr val="FFC331"/>
                </a:solidFill>
                <a:latin typeface="Gaegu" pitchFamily="2" charset="0"/>
                <a:ea typeface="Gaegu" pitchFamily="2" charset="0"/>
              </a:rPr>
              <a:t> ein um dir</a:t>
            </a:r>
            <a:br>
              <a:rPr lang="de-DE" sz="1600" dirty="0">
                <a:solidFill>
                  <a:srgbClr val="FFC331"/>
                </a:solidFill>
                <a:latin typeface="Gaegu" pitchFamily="2" charset="0"/>
                <a:ea typeface="Gaegu" pitchFamily="2" charset="0"/>
              </a:rPr>
            </a:br>
            <a:r>
              <a:rPr lang="de-DE" sz="1600" dirty="0">
                <a:solidFill>
                  <a:srgbClr val="FFC331"/>
                </a:solidFill>
                <a:latin typeface="Gaegu" pitchFamily="2" charset="0"/>
                <a:ea typeface="Gaegu" pitchFamily="2" charset="0"/>
              </a:rPr>
              <a:t>einen Vorteil zu verschaffen</a:t>
            </a:r>
          </a:p>
          <a:p>
            <a:pPr marL="324000" indent="-285750">
              <a:spcBef>
                <a:spcPts val="600"/>
              </a:spcBef>
              <a:buSzPct val="100000"/>
              <a:buBlip>
                <a:blip r:embed="rId7">
                  <a:extLst/>
                </a:blip>
              </a:buBlip>
            </a:pPr>
            <a:r>
              <a:rPr lang="de-DE" sz="1600" dirty="0">
                <a:solidFill>
                  <a:srgbClr val="C54A49"/>
                </a:solidFill>
                <a:latin typeface="Gaegu" pitchFamily="2" charset="0"/>
                <a:ea typeface="Gaegu" pitchFamily="2" charset="0"/>
              </a:rPr>
              <a:t>Besiege Bots für Bonuspunkte</a:t>
            </a:r>
            <a:endParaRPr lang="de-DE" sz="1600" dirty="0">
              <a:solidFill>
                <a:srgbClr val="2B6CAC"/>
              </a:solidFill>
              <a:latin typeface="Gaegu" pitchFamily="2" charset="0"/>
              <a:ea typeface="Gaegu" pitchFamily="2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AB2DFFB-9574-48A1-B6DA-8178641616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80433" y="163937"/>
            <a:ext cx="3750675" cy="93766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F2E4FA4-65F1-4674-BE21-7685E20D02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032" y="6250024"/>
            <a:ext cx="247112" cy="247112"/>
          </a:xfrm>
          <a:prstGeom prst="rect">
            <a:avLst/>
          </a:prstGeom>
        </p:spPr>
      </p:pic>
      <p:pic>
        <p:nvPicPr>
          <p:cNvPr id="11" name="Grafik 10" descr="Ein Bild, das Vektorgrafiken enthält.&#10;&#10;Mit hoher Zuverlässigkeit generierte Beschreibung">
            <a:extLst>
              <a:ext uri="{FF2B5EF4-FFF2-40B4-BE49-F238E27FC236}">
                <a16:creationId xmlns:a16="http://schemas.microsoft.com/office/drawing/2014/main" id="{7C4F219D-2F51-4F19-B3A2-67241E8DBA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720" y="6115457"/>
            <a:ext cx="247112" cy="247112"/>
          </a:xfrm>
          <a:prstGeom prst="rect">
            <a:avLst/>
          </a:prstGeom>
        </p:spPr>
      </p:pic>
      <p:pic>
        <p:nvPicPr>
          <p:cNvPr id="14" name="Grafik 13" descr="Ein Bild, das Vektorgrafiken enthält.&#10;&#10;Mit sehr hoher Zuverlässigkeit generierte Beschreibung">
            <a:extLst>
              <a:ext uri="{FF2B5EF4-FFF2-40B4-BE49-F238E27FC236}">
                <a16:creationId xmlns:a16="http://schemas.microsoft.com/office/drawing/2014/main" id="{1307C259-1E59-4065-B17C-971299DE14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389" y="6254013"/>
            <a:ext cx="247112" cy="247112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A541BEAA-CD42-47D9-AFE2-1F9DDE5506DF}"/>
              </a:ext>
            </a:extLst>
          </p:cNvPr>
          <p:cNvSpPr txBox="1"/>
          <p:nvPr/>
        </p:nvSpPr>
        <p:spPr>
          <a:xfrm>
            <a:off x="6442814" y="6564259"/>
            <a:ext cx="4048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b="1" dirty="0">
                <a:ln w="3175">
                  <a:noFill/>
                </a:ln>
                <a:solidFill>
                  <a:srgbClr val="AA36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17+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E0567810-DDCB-4F8D-A824-1FAE33462035}"/>
              </a:ext>
            </a:extLst>
          </p:cNvPr>
          <p:cNvSpPr txBox="1"/>
          <p:nvPr/>
        </p:nvSpPr>
        <p:spPr>
          <a:xfrm>
            <a:off x="5620784" y="6435274"/>
            <a:ext cx="4048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b="1" dirty="0">
                <a:ln w="3175">
                  <a:noFill/>
                </a:ln>
                <a:solidFill>
                  <a:srgbClr val="AA36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65+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4D5677E-890D-4343-A320-C4E89C8071EE}"/>
              </a:ext>
            </a:extLst>
          </p:cNvPr>
          <p:cNvSpPr txBox="1"/>
          <p:nvPr/>
        </p:nvSpPr>
        <p:spPr>
          <a:xfrm>
            <a:off x="4801863" y="6564259"/>
            <a:ext cx="4048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b="1" dirty="0">
                <a:ln w="3175">
                  <a:noFill/>
                </a:ln>
                <a:solidFill>
                  <a:srgbClr val="AA36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62+</a:t>
            </a:r>
          </a:p>
        </p:txBody>
      </p:sp>
      <p:graphicFrame>
        <p:nvGraphicFramePr>
          <p:cNvPr id="43" name="Objekt 42">
            <a:extLst>
              <a:ext uri="{FF2B5EF4-FFF2-40B4-BE49-F238E27FC236}">
                <a16:creationId xmlns:a16="http://schemas.microsoft.com/office/drawing/2014/main" id="{DA8D5167-6867-47E2-8826-08C68D592B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7847440"/>
              </p:ext>
            </p:extLst>
          </p:nvPr>
        </p:nvGraphicFramePr>
        <p:xfrm>
          <a:off x="739397" y="5981408"/>
          <a:ext cx="212384" cy="212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Image" r:id="rId13" imgW="431640" imgH="431640" progId="Photoshop.Image.16">
                  <p:embed/>
                </p:oleObj>
              </mc:Choice>
              <mc:Fallback>
                <p:oleObj name="Image" r:id="rId13" imgW="431640" imgH="431640" progId="Photoshop.Image.16">
                  <p:embed/>
                  <p:pic>
                    <p:nvPicPr>
                      <p:cNvPr id="43" name="Objekt 42">
                        <a:extLst>
                          <a:ext uri="{FF2B5EF4-FFF2-40B4-BE49-F238E27FC236}">
                            <a16:creationId xmlns:a16="http://schemas.microsoft.com/office/drawing/2014/main" id="{DA8D5167-6867-47E2-8826-08C68D592B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39397" y="5981408"/>
                        <a:ext cx="212384" cy="2123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kt 43">
            <a:extLst>
              <a:ext uri="{FF2B5EF4-FFF2-40B4-BE49-F238E27FC236}">
                <a16:creationId xmlns:a16="http://schemas.microsoft.com/office/drawing/2014/main" id="{FAF5442B-65B6-4A83-B799-2639AE20B3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9380181"/>
              </p:ext>
            </p:extLst>
          </p:nvPr>
        </p:nvGraphicFramePr>
        <p:xfrm>
          <a:off x="746540" y="5427514"/>
          <a:ext cx="212385" cy="212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Image" r:id="rId15" imgW="431640" imgH="431640" progId="Photoshop.Image.16">
                  <p:embed/>
                </p:oleObj>
              </mc:Choice>
              <mc:Fallback>
                <p:oleObj name="Image" r:id="rId15" imgW="431640" imgH="431640" progId="Photoshop.Image.16">
                  <p:embed/>
                  <p:pic>
                    <p:nvPicPr>
                      <p:cNvPr id="44" name="Objekt 43">
                        <a:extLst>
                          <a:ext uri="{FF2B5EF4-FFF2-40B4-BE49-F238E27FC236}">
                            <a16:creationId xmlns:a16="http://schemas.microsoft.com/office/drawing/2014/main" id="{FAF5442B-65B6-4A83-B799-2639AE20B3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46540" y="5427514"/>
                        <a:ext cx="212385" cy="212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Rechteck 48">
            <a:extLst>
              <a:ext uri="{FF2B5EF4-FFF2-40B4-BE49-F238E27FC236}">
                <a16:creationId xmlns:a16="http://schemas.microsoft.com/office/drawing/2014/main" id="{917A09C1-35E8-4917-AD03-DCCCD1ED0F17}"/>
              </a:ext>
            </a:extLst>
          </p:cNvPr>
          <p:cNvSpPr/>
          <p:nvPr/>
        </p:nvSpPr>
        <p:spPr>
          <a:xfrm>
            <a:off x="743446" y="4860410"/>
            <a:ext cx="212384" cy="163772"/>
          </a:xfrm>
          <a:prstGeom prst="rect">
            <a:avLst/>
          </a:prstGeom>
          <a:solidFill>
            <a:srgbClr val="F4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0" name="Grafik 59">
            <a:extLst>
              <a:ext uri="{FF2B5EF4-FFF2-40B4-BE49-F238E27FC236}">
                <a16:creationId xmlns:a16="http://schemas.microsoft.com/office/drawing/2014/main" id="{6B51741E-6997-4AB2-9DAA-CD2218EA13E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8226" y="4886568"/>
            <a:ext cx="141443" cy="141443"/>
          </a:xfrm>
          <a:prstGeom prst="rect">
            <a:avLst/>
          </a:prstGeom>
        </p:spPr>
      </p:pic>
      <p:sp>
        <p:nvSpPr>
          <p:cNvPr id="69" name="Rechteck 68">
            <a:extLst>
              <a:ext uri="{FF2B5EF4-FFF2-40B4-BE49-F238E27FC236}">
                <a16:creationId xmlns:a16="http://schemas.microsoft.com/office/drawing/2014/main" id="{E88B5E06-C2BC-4E5A-A020-17F713705A97}"/>
              </a:ext>
            </a:extLst>
          </p:cNvPr>
          <p:cNvSpPr/>
          <p:nvPr/>
        </p:nvSpPr>
        <p:spPr>
          <a:xfrm>
            <a:off x="694143" y="3963420"/>
            <a:ext cx="3013674" cy="352551"/>
          </a:xfrm>
          <a:prstGeom prst="rect">
            <a:avLst/>
          </a:prstGeom>
          <a:solidFill>
            <a:srgbClr val="0DAB76"/>
          </a:solidFill>
          <a:ln>
            <a:solidFill>
              <a:srgbClr val="086644"/>
            </a:solidFill>
          </a:ln>
          <a:effectLst>
            <a:outerShdw blurRad="50800" dist="12700" dir="5400000" sx="101000" sy="101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latin typeface="Gaegu"/>
                <a:ea typeface="Gaegu" pitchFamily="2" charset="0"/>
              </a:rPr>
              <a:t>Der riesen Multiplayer </a:t>
            </a:r>
            <a:r>
              <a:rPr lang="de-DE" sz="1600" dirty="0" err="1">
                <a:latin typeface="Gaegu"/>
                <a:ea typeface="Gaegu" pitchFamily="2" charset="0"/>
              </a:rPr>
              <a:t>Spass</a:t>
            </a:r>
            <a:r>
              <a:rPr lang="de-DE" sz="1600" dirty="0">
                <a:latin typeface="Gaegu"/>
                <a:ea typeface="Gaegu" pitchFamily="2" charset="0"/>
              </a:rPr>
              <a:t>!</a:t>
            </a:r>
          </a:p>
        </p:txBody>
      </p:sp>
      <p:sp>
        <p:nvSpPr>
          <p:cNvPr id="33" name="Rechteck: abgerundete Ecken 32">
            <a:extLst>
              <a:ext uri="{FF2B5EF4-FFF2-40B4-BE49-F238E27FC236}">
                <a16:creationId xmlns:a16="http://schemas.microsoft.com/office/drawing/2014/main" id="{013F1506-8920-4D00-AFE8-C6AC935CDBF3}"/>
              </a:ext>
            </a:extLst>
          </p:cNvPr>
          <p:cNvSpPr/>
          <p:nvPr/>
        </p:nvSpPr>
        <p:spPr>
          <a:xfrm>
            <a:off x="8646393" y="730508"/>
            <a:ext cx="3643312" cy="2468568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24000" indent="-285750">
              <a:spcBef>
                <a:spcPts val="600"/>
              </a:spcBef>
              <a:buSzPct val="100000"/>
              <a:buBlip>
                <a:blip r:embed="rId6">
                  <a:extLst/>
                </a:blip>
              </a:buBlip>
            </a:pPr>
            <a:r>
              <a:rPr lang="de-DE" sz="1600" dirty="0" err="1">
                <a:solidFill>
                  <a:srgbClr val="2B6CAC"/>
                </a:solidFill>
                <a:latin typeface="Gaegu" pitchFamily="2" charset="0"/>
                <a:ea typeface="Gaegu" pitchFamily="2" charset="0"/>
              </a:rPr>
              <a:t>NodeJS</a:t>
            </a:r>
            <a:r>
              <a:rPr lang="de-DE" sz="1600" dirty="0">
                <a:solidFill>
                  <a:srgbClr val="2B6CAC"/>
                </a:solidFill>
                <a:latin typeface="Gaegu" pitchFamily="2" charset="0"/>
                <a:ea typeface="Gaegu" pitchFamily="2" charset="0"/>
              </a:rPr>
              <a:t>-Backend mit Websocket Verbindung zum Frontend</a:t>
            </a:r>
          </a:p>
          <a:p>
            <a:pPr marL="324000" indent="-285750">
              <a:spcBef>
                <a:spcPts val="600"/>
              </a:spcBef>
              <a:buSzPct val="100000"/>
              <a:buBlip>
                <a:blip r:embed="rId6">
                  <a:extLst/>
                </a:blip>
              </a:buBlip>
            </a:pPr>
            <a:r>
              <a:rPr lang="de-DE" sz="1600" dirty="0">
                <a:solidFill>
                  <a:srgbClr val="C54A49"/>
                </a:solidFill>
                <a:latin typeface="Gaegu" pitchFamily="2" charset="0"/>
                <a:ea typeface="Gaegu" pitchFamily="2" charset="0"/>
              </a:rPr>
              <a:t>Realtime </a:t>
            </a:r>
            <a:r>
              <a:rPr lang="de-DE" sz="1600" dirty="0" err="1">
                <a:solidFill>
                  <a:srgbClr val="C54A49"/>
                </a:solidFill>
                <a:latin typeface="Gaegu" pitchFamily="2" charset="0"/>
                <a:ea typeface="Gaegu" pitchFamily="2" charset="0"/>
              </a:rPr>
              <a:t>Collision</a:t>
            </a:r>
            <a:r>
              <a:rPr lang="de-DE" sz="1600" dirty="0">
                <a:solidFill>
                  <a:srgbClr val="C54A49"/>
                </a:solidFill>
                <a:latin typeface="Gaegu" pitchFamily="2" charset="0"/>
                <a:ea typeface="Gaegu" pitchFamily="2" charset="0"/>
              </a:rPr>
              <a:t>-Berechnung</a:t>
            </a:r>
          </a:p>
          <a:p>
            <a:pPr marL="324000" indent="-285750">
              <a:spcBef>
                <a:spcPts val="600"/>
              </a:spcBef>
              <a:buSzPct val="100000"/>
              <a:buBlip>
                <a:blip r:embed="rId7">
                  <a:extLst/>
                </a:blip>
              </a:buBlip>
            </a:pPr>
            <a:r>
              <a:rPr lang="de-DE" sz="1600" dirty="0">
                <a:solidFill>
                  <a:srgbClr val="FFC637"/>
                </a:solidFill>
                <a:latin typeface="Gaegu" pitchFamily="2" charset="0"/>
                <a:ea typeface="Gaegu" pitchFamily="2" charset="0"/>
              </a:rPr>
              <a:t>Einfaches hinzufügen neuer </a:t>
            </a:r>
            <a:r>
              <a:rPr lang="de-DE" sz="1600" dirty="0" err="1">
                <a:solidFill>
                  <a:srgbClr val="FFC637"/>
                </a:solidFill>
                <a:latin typeface="Gaegu" pitchFamily="2" charset="0"/>
                <a:ea typeface="Gaegu" pitchFamily="2" charset="0"/>
              </a:rPr>
              <a:t>Powerups</a:t>
            </a:r>
            <a:r>
              <a:rPr lang="de-DE" sz="1600" dirty="0">
                <a:solidFill>
                  <a:srgbClr val="FFC637"/>
                </a:solidFill>
                <a:latin typeface="Gaegu" pitchFamily="2" charset="0"/>
                <a:ea typeface="Gaegu" pitchFamily="2" charset="0"/>
              </a:rPr>
              <a:t> durch </a:t>
            </a:r>
            <a:r>
              <a:rPr lang="de-DE" sz="1600" dirty="0" err="1">
                <a:solidFill>
                  <a:srgbClr val="FFC637"/>
                </a:solidFill>
                <a:latin typeface="Gaegu" pitchFamily="2" charset="0"/>
                <a:ea typeface="Gaegu" pitchFamily="2" charset="0"/>
              </a:rPr>
              <a:t>json</a:t>
            </a:r>
            <a:r>
              <a:rPr lang="de-DE" sz="1600" dirty="0">
                <a:solidFill>
                  <a:srgbClr val="FFC637"/>
                </a:solidFill>
                <a:latin typeface="Gaegu" pitchFamily="2" charset="0"/>
                <a:ea typeface="Gaegu" pitchFamily="2" charset="0"/>
              </a:rPr>
              <a:t>-Dateien</a:t>
            </a:r>
          </a:p>
          <a:p>
            <a:pPr marL="324000" indent="-285750">
              <a:spcBef>
                <a:spcPts val="600"/>
              </a:spcBef>
              <a:buSzPct val="100000"/>
              <a:buBlip>
                <a:blip r:embed="rId6">
                  <a:extLst/>
                </a:blip>
              </a:buBlip>
            </a:pPr>
            <a:r>
              <a:rPr lang="de-DE" sz="1600" dirty="0">
                <a:solidFill>
                  <a:srgbClr val="2BAC6C"/>
                </a:solidFill>
                <a:latin typeface="Gaegu" pitchFamily="2" charset="0"/>
                <a:ea typeface="Gaegu" pitchFamily="2" charset="0"/>
              </a:rPr>
              <a:t>Baue eigene Level im Editor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D499571-B422-47B8-AC65-80238836D113}"/>
              </a:ext>
            </a:extLst>
          </p:cNvPr>
          <p:cNvSpPr/>
          <p:nvPr/>
        </p:nvSpPr>
        <p:spPr>
          <a:xfrm>
            <a:off x="8903720" y="568920"/>
            <a:ext cx="2728368" cy="352551"/>
          </a:xfrm>
          <a:prstGeom prst="rect">
            <a:avLst/>
          </a:prstGeom>
          <a:solidFill>
            <a:srgbClr val="0DAB76"/>
          </a:solidFill>
          <a:ln>
            <a:solidFill>
              <a:srgbClr val="086644"/>
            </a:solidFill>
          </a:ln>
          <a:effectLst>
            <a:outerShdw blurRad="50800" dist="12700" dir="5400000" sx="101000" sy="101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latin typeface="Gaegu"/>
                <a:ea typeface="Gaegu" pitchFamily="2" charset="0"/>
              </a:rPr>
              <a:t>Technische Features</a:t>
            </a:r>
          </a:p>
        </p:txBody>
      </p:sp>
      <p:graphicFrame>
        <p:nvGraphicFramePr>
          <p:cNvPr id="36" name="Objekt 35">
            <a:extLst>
              <a:ext uri="{FF2B5EF4-FFF2-40B4-BE49-F238E27FC236}">
                <a16:creationId xmlns:a16="http://schemas.microsoft.com/office/drawing/2014/main" id="{BE5D258A-096B-48E0-ACC0-A9130CAFE4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3259957"/>
              </p:ext>
            </p:extLst>
          </p:nvPr>
        </p:nvGraphicFramePr>
        <p:xfrm>
          <a:off x="8760804" y="2022796"/>
          <a:ext cx="212385" cy="212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Image" r:id="rId15" imgW="431640" imgH="431640" progId="Photoshop.Image.16">
                  <p:embed/>
                </p:oleObj>
              </mc:Choice>
              <mc:Fallback>
                <p:oleObj name="Image" r:id="rId15" imgW="431640" imgH="431640" progId="Photoshop.Image.16">
                  <p:embed/>
                  <p:pic>
                    <p:nvPicPr>
                      <p:cNvPr id="36" name="Objekt 35">
                        <a:extLst>
                          <a:ext uri="{FF2B5EF4-FFF2-40B4-BE49-F238E27FC236}">
                            <a16:creationId xmlns:a16="http://schemas.microsoft.com/office/drawing/2014/main" id="{BE5D258A-096B-48E0-ACC0-A9130CAFE4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760804" y="2022796"/>
                        <a:ext cx="212385" cy="212385"/>
                      </a:xfrm>
                      <a:prstGeom prst="rect">
                        <a:avLst/>
                      </a:prstGeom>
                      <a:solidFill>
                        <a:srgbClr val="FAF4F6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echteck 36">
            <a:extLst>
              <a:ext uri="{FF2B5EF4-FFF2-40B4-BE49-F238E27FC236}">
                <a16:creationId xmlns:a16="http://schemas.microsoft.com/office/drawing/2014/main" id="{58D6795A-EBF2-4659-8BEE-DE18371EDEFA}"/>
              </a:ext>
            </a:extLst>
          </p:cNvPr>
          <p:cNvSpPr/>
          <p:nvPr/>
        </p:nvSpPr>
        <p:spPr>
          <a:xfrm>
            <a:off x="8069943" y="3913641"/>
            <a:ext cx="2837437" cy="352551"/>
          </a:xfrm>
          <a:prstGeom prst="rect">
            <a:avLst/>
          </a:prstGeom>
          <a:solidFill>
            <a:srgbClr val="0DAB76"/>
          </a:solidFill>
          <a:ln>
            <a:solidFill>
              <a:srgbClr val="086644"/>
            </a:solidFill>
          </a:ln>
          <a:effectLst>
            <a:outerShdw blurRad="50800" dist="12700" dir="5400000" sx="101000" sy="101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latin typeface="Gaegu"/>
                <a:ea typeface="Gaegu" pitchFamily="2" charset="0"/>
              </a:rPr>
              <a:t>Steuerung via Smartphone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D19657A-5951-4B2D-97C6-6EC33ADE866A}"/>
              </a:ext>
            </a:extLst>
          </p:cNvPr>
          <p:cNvSpPr/>
          <p:nvPr/>
        </p:nvSpPr>
        <p:spPr>
          <a:xfrm>
            <a:off x="8749908" y="2600225"/>
            <a:ext cx="212385" cy="212385"/>
          </a:xfrm>
          <a:prstGeom prst="rect">
            <a:avLst/>
          </a:prstGeom>
          <a:solidFill>
            <a:srgbClr val="FA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B20FACBA-9CB9-45A3-8A1E-C2B5BA029B6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793463" y="2620784"/>
            <a:ext cx="143422" cy="143422"/>
          </a:xfrm>
          <a:prstGeom prst="rect">
            <a:avLst/>
          </a:prstGeom>
        </p:spPr>
      </p:pic>
      <p:sp>
        <p:nvSpPr>
          <p:cNvPr id="38" name="Rechteck 37">
            <a:extLst>
              <a:ext uri="{FF2B5EF4-FFF2-40B4-BE49-F238E27FC236}">
                <a16:creationId xmlns:a16="http://schemas.microsoft.com/office/drawing/2014/main" id="{BA18A425-7D19-4D91-AFB6-423DEC2A83CC}"/>
              </a:ext>
            </a:extLst>
          </p:cNvPr>
          <p:cNvSpPr/>
          <p:nvPr/>
        </p:nvSpPr>
        <p:spPr>
          <a:xfrm>
            <a:off x="8748088" y="1721071"/>
            <a:ext cx="212385" cy="212385"/>
          </a:xfrm>
          <a:prstGeom prst="rect">
            <a:avLst/>
          </a:prstGeom>
          <a:solidFill>
            <a:srgbClr val="FA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7345DE6-A713-4F65-9B23-1B5F9C8D1FE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760710" y="1750022"/>
            <a:ext cx="167104" cy="167104"/>
          </a:xfrm>
          <a:prstGeom prst="rect">
            <a:avLst/>
          </a:prstGeom>
        </p:spPr>
      </p:pic>
      <p:sp>
        <p:nvSpPr>
          <p:cNvPr id="39" name="Rechteck 38">
            <a:extLst>
              <a:ext uri="{FF2B5EF4-FFF2-40B4-BE49-F238E27FC236}">
                <a16:creationId xmlns:a16="http://schemas.microsoft.com/office/drawing/2014/main" id="{AAA6AD2F-73FF-4FB3-9B78-3058874EB2E9}"/>
              </a:ext>
            </a:extLst>
          </p:cNvPr>
          <p:cNvSpPr/>
          <p:nvPr/>
        </p:nvSpPr>
        <p:spPr>
          <a:xfrm>
            <a:off x="8724500" y="1159949"/>
            <a:ext cx="212385" cy="212385"/>
          </a:xfrm>
          <a:prstGeom prst="rect">
            <a:avLst/>
          </a:prstGeom>
          <a:solidFill>
            <a:srgbClr val="FA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D947B54F-1B62-4BB8-B38A-E47A7547A80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783735" y="1186685"/>
            <a:ext cx="135010" cy="13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2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video>
              <p:cMediaNode vol="80000">
                <p:cTn id="8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7CD094A-37E0-4C2A-B6F6-CE7FA147D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4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</Words>
  <Application>Microsoft Office PowerPoint</Application>
  <PresentationFormat>Breitbild</PresentationFormat>
  <Paragraphs>21</Paragraphs>
  <Slides>2</Slides>
  <Notes>0</Notes>
  <HiddenSlides>0</HiddenSlides>
  <MMClips>1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11" baseType="lpstr">
      <vt:lpstr>Arial</vt:lpstr>
      <vt:lpstr>Calibri</vt:lpstr>
      <vt:lpstr>Calibri Light</vt:lpstr>
      <vt:lpstr>Gaegu</vt:lpstr>
      <vt:lpstr>Open Sans</vt:lpstr>
      <vt:lpstr>Product Sans</vt:lpstr>
      <vt:lpstr>Source Code Pro</vt:lpstr>
      <vt:lpstr>Office</vt:lpstr>
      <vt:lpstr>Image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Niklas Wilke / BFWS416A</dc:creator>
  <cp:lastModifiedBy>Niklas Wilke</cp:lastModifiedBy>
  <cp:revision>47</cp:revision>
  <dcterms:created xsi:type="dcterms:W3CDTF">2018-07-16T09:59:42Z</dcterms:created>
  <dcterms:modified xsi:type="dcterms:W3CDTF">2018-09-12T14:34:40Z</dcterms:modified>
</cp:coreProperties>
</file>